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59" r:id="rId5"/>
    <p:sldId id="266" r:id="rId6"/>
    <p:sldId id="261" r:id="rId7"/>
    <p:sldId id="262" r:id="rId8"/>
    <p:sldId id="268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F57EA2-560D-DE87-3DC2-338A30F68CA1}" v="967" dt="2023-06-26T12:17:09.280"/>
    <p1510:client id="{CF10435F-ED7E-4891-9119-F0881CF1CC1F}" v="740" dt="2023-06-26T09:22:21.2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89" d="100"/>
          <a:sy n="89" d="100"/>
        </p:scale>
        <p:origin x="28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26/06/2023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fr-fr/azure/mysql/single-server/connect-cpp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71B2258F-86CA-4D4D-8270-BC05FCDEBF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98FDAF09-0C08-DB1B-C696-C53BCEBC95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1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fr-FR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  <a:cs typeface="Calibri Light"/>
              </a:rPr>
              <a:t>Objectif Mars</a:t>
            </a:r>
            <a:endParaRPr lang="fr-FR">
              <a:ln w="22225">
                <a:solidFill>
                  <a:schemeClr val="tx1"/>
                </a:solidFill>
                <a:miter lim="800000"/>
              </a:ln>
              <a:solidFill>
                <a:srgbClr val="FFFFFF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fr-FR" sz="1700" dirty="0">
                <a:solidFill>
                  <a:srgbClr val="FFFFFF"/>
                </a:solidFill>
                <a:cs typeface="Calibri"/>
              </a:rPr>
              <a:t>Ou comment les compagnies aériennes du futur, financent les vols </a:t>
            </a:r>
            <a:r>
              <a:rPr lang="fr-FR" sz="1700" dirty="0" smtClean="0">
                <a:solidFill>
                  <a:srgbClr val="FFFFFF"/>
                </a:solidFill>
                <a:cs typeface="Calibri"/>
              </a:rPr>
              <a:t>spatiaux à l’aide de la finance structurée</a:t>
            </a:r>
            <a:endParaRPr lang="fr-FR" sz="1700" dirty="0">
              <a:solidFill>
                <a:srgbClr val="FFFFFF"/>
              </a:solidFill>
              <a:cs typeface="Calibri"/>
            </a:endParaRPr>
          </a:p>
          <a:p>
            <a:endParaRPr lang="fr-FR" sz="1700" dirty="0">
              <a:solidFill>
                <a:srgbClr val="FFFFFF"/>
              </a:solidFill>
              <a:cs typeface="Calibri"/>
            </a:endParaRPr>
          </a:p>
          <a:p>
            <a:r>
              <a:rPr lang="fr-FR" sz="1700" dirty="0">
                <a:solidFill>
                  <a:srgbClr val="FFFFFF"/>
                </a:solidFill>
                <a:cs typeface="Calibri"/>
              </a:rPr>
              <a:t>Alizé Baudin</a:t>
            </a:r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D7A453D2-15D8-4403-815F-291FA16340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161EA6B-09CA-445B-AB0D-8DF76FA92DE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913B067F-3154-4968-A886-DF93A787EC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xmlns="" id="{97583D6C-C05B-47AB-8540-B2700B82A4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745943" y="2961943"/>
              <a:ext cx="3123843" cy="2608688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xmlns="" id="{6501AD91-D973-4968-95E4-4C26CFDF8F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xmlns="" id="{5C165989-F5FE-4BB6-9817-E7828CB1D6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xmlns="" id="{6B0649CC-B912-4E82-BEA0-DA75ECB19A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xmlns="" id="{6BA08C17-C9A5-4FA8-ABC4-44FB3B8696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xmlns="" id="{70DEAC6C-553C-437E-BC17-D449523375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B8114C98-A349-4111-A123-E8EAB86ABE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70FB431-AE18-414D-92F4-1D12D19911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xmlns="" id="{24467063-D74E-4D42-8790-B9F6D69584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xmlns="" id="{A1D19BAC-1681-47BC-AAF5-92FAFFF6F4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xmlns="" id="{94347C2B-E846-452C-97AA-7E254FC1CE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xmlns="" id="{10EA2B35-7959-4C2A-84AA-FF5D94FEDE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E2D3D3F2-ABBB-4453-B1C5-1BEBF7E4DD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8214E4A5-A0D2-42C4-8D14-D2A7E495F04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xmlns="" id="{7494D7A0-6B21-41E8-A7D3-0033BBB791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xmlns="" id="{1E141D7D-32B0-448E-A666-EA8703AFC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xmlns="" id="{8D87E268-6345-420F-8B97-B37ED04100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xmlns="" id="{35E1622E-7FA6-4760-A2BF-A8105EBF7B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758AB2-0D57-E9D2-5032-50C347CC9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697" y="905743"/>
            <a:ext cx="3956130" cy="1228065"/>
          </a:xfrm>
          <a:noFill/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8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Schéma</a:t>
            </a:r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naïf du </a:t>
            </a:r>
            <a:r>
              <a:rPr lang="en-US" sz="48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projet</a:t>
            </a:r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 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2B5CD388-F951-24D5-FF64-52F0C159F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450" y="2356427"/>
            <a:ext cx="8271220" cy="3533557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1F4E1649-4D1F-4A91-AF97-A254BFDD52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 rot="16200000">
            <a:off x="474192" y="776904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xmlns="" id="{FE483602-62F9-474D-9C9B-5EE4CD7671C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xmlns="" id="{DD7D1AC0-A6C7-40E3-9841-F34AC831A4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xmlns="" id="{F951C4DD-7427-497D-9DE3-9D731D3F45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xmlns="" id="{0EE18298-0BF5-4D7A-921A-2F4186E8D9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xmlns="" id="{773AEA78-C03B-40B7-9D11-DC022119D57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2600000">
            <a:off x="10150845" y="4270841"/>
            <a:ext cx="1897885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AD892D7-9755-38A1-CC5F-BF367D958D71}"/>
              </a:ext>
            </a:extLst>
          </p:cNvPr>
          <p:cNvSpPr txBox="1"/>
          <p:nvPr/>
        </p:nvSpPr>
        <p:spPr>
          <a:xfrm>
            <a:off x="5925304" y="991607"/>
            <a:ext cx="4754914" cy="1367599"/>
          </a:xfrm>
          <a:prstGeom prst="rect">
            <a:avLst/>
          </a:prstGeom>
          <a:noFill/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Gestion du </a:t>
            </a:r>
            <a:r>
              <a:rPr lang="en-US" dirty="0" err="1">
                <a:solidFill>
                  <a:schemeClr val="bg1"/>
                </a:solidFill>
              </a:rPr>
              <a:t>polymorphisme</a:t>
            </a:r>
            <a:r>
              <a:rPr lang="en-US" dirty="0">
                <a:solidFill>
                  <a:schemeClr val="bg1"/>
                </a:solidFill>
              </a:rPr>
              <a:t> :</a:t>
            </a:r>
            <a:endParaRPr lang="en-US">
              <a:solidFill>
                <a:srgbClr val="000000"/>
              </a:solidFill>
            </a:endParaRP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Qui </a:t>
            </a:r>
            <a:r>
              <a:rPr lang="en-US" err="1">
                <a:solidFill>
                  <a:schemeClr val="bg1"/>
                </a:solidFill>
              </a:rPr>
              <a:t>est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l'héritié</a:t>
            </a:r>
            <a:r>
              <a:rPr lang="en-US" dirty="0">
                <a:solidFill>
                  <a:schemeClr val="bg1"/>
                </a:solidFill>
              </a:rPr>
              <a:t> de qui ?</a:t>
            </a:r>
            <a:endParaRPr lang="en-US">
              <a:solidFill>
                <a:schemeClr val="bg1"/>
              </a:solidFill>
            </a:endParaRP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Qui pointe </a:t>
            </a:r>
            <a:r>
              <a:rPr lang="en-US" err="1">
                <a:solidFill>
                  <a:schemeClr val="bg1"/>
                </a:solidFill>
              </a:rPr>
              <a:t>vers</a:t>
            </a:r>
            <a:r>
              <a:rPr lang="en-US" dirty="0">
                <a:solidFill>
                  <a:schemeClr val="bg1"/>
                </a:solidFill>
              </a:rPr>
              <a:t> qui ?</a:t>
            </a:r>
            <a:endParaRPr lang="en-US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---&gt; </a:t>
            </a:r>
            <a:r>
              <a:rPr lang="en-US" err="1">
                <a:solidFill>
                  <a:schemeClr val="bg1"/>
                </a:solidFill>
              </a:rPr>
              <a:t>définition</a:t>
            </a:r>
            <a:r>
              <a:rPr lang="en-US" dirty="0">
                <a:solidFill>
                  <a:schemeClr val="bg1"/>
                </a:solidFill>
              </a:rPr>
              <a:t> des </a:t>
            </a:r>
            <a:r>
              <a:rPr lang="en-US" err="1">
                <a:solidFill>
                  <a:schemeClr val="bg1"/>
                </a:solidFill>
              </a:rPr>
              <a:t>besoins</a:t>
            </a:r>
            <a:r>
              <a:rPr lang="en-US" dirty="0">
                <a:solidFill>
                  <a:schemeClr val="bg1"/>
                </a:solidFill>
              </a:rPr>
              <a:t> et des possibles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55AB4A17-0F8C-347C-3666-DEC6044681D9}"/>
              </a:ext>
            </a:extLst>
          </p:cNvPr>
          <p:cNvSpPr txBox="1"/>
          <p:nvPr/>
        </p:nvSpPr>
        <p:spPr>
          <a:xfrm>
            <a:off x="839809" y="6401873"/>
            <a:ext cx="24469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DBFD95B-11B0-444A-F298-FADC2A2DBCA2}"/>
              </a:ext>
            </a:extLst>
          </p:cNvPr>
          <p:cNvSpPr txBox="1"/>
          <p:nvPr/>
        </p:nvSpPr>
        <p:spPr>
          <a:xfrm>
            <a:off x="8942231" y="2803301"/>
            <a:ext cx="2743200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Company C1 : Ariane Space</a:t>
            </a:r>
          </a:p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Banque A : </a:t>
            </a:r>
            <a:r>
              <a:rPr lang="en-US" dirty="0" err="1">
                <a:solidFill>
                  <a:srgbClr val="FFFFFF"/>
                </a:solidFill>
                <a:ea typeface="Calibri"/>
                <a:cs typeface="Calibri"/>
              </a:rPr>
              <a:t>Internationale</a:t>
            </a:r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 Space Bank</a:t>
            </a:r>
          </a:p>
          <a:p>
            <a:r>
              <a:rPr lang="en-US" dirty="0" err="1">
                <a:solidFill>
                  <a:srgbClr val="FFFFFF"/>
                </a:solidFill>
                <a:ea typeface="Calibri"/>
                <a:cs typeface="Calibri"/>
              </a:rPr>
              <a:t>Institu</a:t>
            </a:r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ea typeface="Calibri"/>
                <a:cs typeface="Calibri"/>
              </a:rPr>
              <a:t>finan</a:t>
            </a:r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. B : European Space Bank (ESA-Bank)</a:t>
            </a:r>
          </a:p>
          <a:p>
            <a:r>
              <a:rPr lang="en-US" err="1">
                <a:solidFill>
                  <a:srgbClr val="FFFFFF"/>
                </a:solidFill>
                <a:ea typeface="Calibri"/>
                <a:cs typeface="Calibri"/>
              </a:rPr>
              <a:t>Institu</a:t>
            </a:r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err="1">
                <a:solidFill>
                  <a:srgbClr val="FFFFFF"/>
                </a:solidFill>
                <a:ea typeface="Calibri"/>
                <a:cs typeface="Calibri"/>
              </a:rPr>
              <a:t>financ</a:t>
            </a:r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. C : Musk Action</a:t>
            </a:r>
          </a:p>
          <a:p>
            <a:r>
              <a:rPr lang="en-US" dirty="0" err="1">
                <a:solidFill>
                  <a:srgbClr val="FFFFFF"/>
                </a:solidFill>
                <a:ea typeface="Calibri"/>
                <a:cs typeface="Calibri"/>
              </a:rPr>
              <a:t>Institu</a:t>
            </a:r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ea typeface="Calibri"/>
                <a:cs typeface="Calibri"/>
              </a:rPr>
              <a:t>Financ</a:t>
            </a:r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. D : Soviet Space Bank (Space Bank Russe)</a:t>
            </a:r>
          </a:p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Etc...</a:t>
            </a:r>
          </a:p>
        </p:txBody>
      </p:sp>
    </p:spTree>
    <p:extLst>
      <p:ext uri="{BB962C8B-B14F-4D97-AF65-F5344CB8AC3E}">
        <p14:creationId xmlns:p14="http://schemas.microsoft.com/office/powerpoint/2010/main" val="399726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C0A1ED06-4733-4020-9C60-81D4D80140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B0CA3509-3AF9-45FE-93ED-57BB5D5E8E0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87388" y="181576"/>
            <a:ext cx="1182363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0711F579-C8AD-1604-8DFF-DEA9C2E246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4439"/>
          <a:stretch/>
        </p:blipFill>
        <p:spPr>
          <a:xfrm>
            <a:off x="180975" y="182880"/>
            <a:ext cx="11823637" cy="6499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1E6FDD-C2B5-0649-298B-91284D4B4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8031" y="460800"/>
            <a:ext cx="5861528" cy="831747"/>
          </a:xfrm>
        </p:spPr>
        <p:txBody>
          <a:bodyPr anchor="b">
            <a:normAutofit/>
          </a:bodyPr>
          <a:lstStyle/>
          <a:p>
            <a:r>
              <a:rPr lang="en-US" sz="4800" b="1" dirty="0" err="1">
                <a:solidFill>
                  <a:schemeClr val="bg1"/>
                </a:solidFill>
                <a:cs typeface="Calibri Light"/>
              </a:rPr>
              <a:t>Définition</a:t>
            </a:r>
            <a:r>
              <a:rPr lang="en-US" sz="4800" b="1" dirty="0">
                <a:solidFill>
                  <a:schemeClr val="bg1"/>
                </a:solidFill>
                <a:cs typeface="Calibri Light"/>
              </a:rPr>
              <a:t> des classes</a:t>
            </a:r>
            <a:endParaRPr lang="en-US" sz="4800" dirty="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B39443F0-5449-7C71-9FB7-8AC42CEBF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2510" y="2013033"/>
            <a:ext cx="4477049" cy="41553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Afin de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laisser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transparaître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le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rôle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de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chaque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classe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, il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fut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utile de les classer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une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à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une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pour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s'y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retrouver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.</a:t>
            </a:r>
          </a:p>
          <a:p>
            <a:endParaRPr lang="en-US" sz="2000" dirty="0">
              <a:solidFill>
                <a:srgbClr val="FFFFFF"/>
              </a:solidFill>
              <a:cs typeface="Calibri"/>
            </a:endParaRPr>
          </a:p>
          <a:p>
            <a:endParaRPr lang="en-US" sz="2000" dirty="0">
              <a:solidFill>
                <a:schemeClr val="bg1"/>
              </a:solidFill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Au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besoin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nous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utiliserons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la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ligne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  #include</a:t>
            </a:r>
            <a:r>
              <a:rPr lang="en-US" sz="2000" dirty="0">
                <a:solidFill>
                  <a:schemeClr val="accent6">
                    <a:lumMod val="40000"/>
                    <a:lumOff val="60000"/>
                  </a:schemeClr>
                </a:solidFill>
                <a:cs typeface="Calibri"/>
              </a:rPr>
              <a:t>"nom_classe.h"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dans le header de la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classe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xmlns="" id="{1CEBE884-0393-D961-2D0E-91ED2E23A4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3"/>
          <a:stretch/>
        </p:blipFill>
        <p:spPr>
          <a:xfrm>
            <a:off x="1187034" y="530438"/>
            <a:ext cx="2939708" cy="557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461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A0118C5-4F8D-4CF4-BADD-53FEACC6C4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4E0A5C5C-2A95-428E-9F6A-0D29EBD57C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1056F38F-7C4E-461D-8709-7D0024AE1F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C7278469-3C3C-49CE-AEEE-E176A4900B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E02DE1-8647-2C1D-271F-75CDD9AC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634" y="1169153"/>
            <a:ext cx="2785175" cy="138013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 Light"/>
              </a:rPr>
              <a:t>Schéma définitif</a:t>
            </a: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93DC754C-7E09-422D-A8BB-AF632E90DF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C5A741B9-65EC-4C5B-9FE0-4A18575771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C0BB4301-41FA-4453-956F-A11CC664B6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xmlns="" id="{4C6598AB-1C17-4D54-951C-A082D94ACB7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xmlns="" id="{C83B66D7-137D-4AC1-B172-53D60F08BE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F6B92503-6984-4D15-8B98-8718709B785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08DDF938-524E-4C18-A47D-C00627832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1F32074-A9C2-4158-412A-7C5626D8E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3206" y="1667466"/>
            <a:ext cx="4852272" cy="401863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200" dirty="0">
                <a:solidFill>
                  <a:schemeClr val="bg1"/>
                </a:solidFill>
                <a:cs typeface="Calibri"/>
              </a:rPr>
              <a:t>Lender pointe sur  Deal et Pool</a:t>
            </a:r>
            <a:endParaRPr lang="en-US" sz="2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200" dirty="0">
                <a:solidFill>
                  <a:schemeClr val="bg1"/>
                </a:solidFill>
                <a:cs typeface="Calibri"/>
              </a:rPr>
              <a:t>Deal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est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une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classe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autonome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vu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qu'elle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ne pointe sur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aucune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autre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classe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.</a:t>
            </a:r>
            <a:endParaRPr lang="en-US" sz="2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200" dirty="0">
                <a:solidFill>
                  <a:schemeClr val="bg1"/>
                </a:solidFill>
                <a:cs typeface="Calibri"/>
              </a:rPr>
              <a:t>Facility  pointe sur Lender et Deal . Facility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est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parent de la </a:t>
            </a:r>
            <a:r>
              <a:rPr lang="en-US" sz="2200" dirty="0" err="1">
                <a:solidFill>
                  <a:schemeClr val="bg1"/>
                </a:solidFill>
                <a:cs typeface="Calibri"/>
              </a:rPr>
              <a:t>classe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Pool</a:t>
            </a:r>
            <a:endParaRPr lang="en-US" sz="2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200" dirty="0">
                <a:solidFill>
                  <a:schemeClr val="bg1"/>
                </a:solidFill>
                <a:cs typeface="Calibri"/>
              </a:rPr>
              <a:t>Borrower pointe sur : Portfolio</a:t>
            </a:r>
            <a:endParaRPr lang="en-US" sz="2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200" dirty="0">
                <a:solidFill>
                  <a:schemeClr val="bg1"/>
                </a:solidFill>
                <a:cs typeface="Calibri"/>
              </a:rPr>
              <a:t>Pool : enfant de Facility, pointe sur Part</a:t>
            </a:r>
            <a:endParaRPr lang="en-US" sz="2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200" dirty="0">
                <a:solidFill>
                  <a:schemeClr val="bg1"/>
                </a:solidFill>
                <a:cs typeface="Calibri"/>
              </a:rPr>
              <a:t>Part : parent de Portfolio, pointe sur Borrower</a:t>
            </a:r>
            <a:endParaRPr lang="en-US" sz="2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200" dirty="0" err="1">
                <a:solidFill>
                  <a:schemeClr val="bg1"/>
                </a:solidFill>
                <a:cs typeface="Calibri"/>
              </a:rPr>
              <a:t>Portefolio</a:t>
            </a:r>
            <a:r>
              <a:rPr lang="en-US" sz="2200" dirty="0">
                <a:solidFill>
                  <a:schemeClr val="bg1"/>
                </a:solidFill>
                <a:cs typeface="Calibri"/>
              </a:rPr>
              <a:t> : enfant de Part, </a:t>
            </a:r>
            <a:endParaRPr lang="en-US" sz="2200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xmlns="" id="{3773FAF5-C452-4455-9411-D6AF5EBD4C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1ECA0D96-F63C-4F7B-BE16-0F3FE76D7D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74F83A81-0546-400A-918A-90C9C48B81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9741F692-A5B6-4215-86D9-B1FD4FF26A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CC0876CB-9C60-4580-8FED-CD64EC7664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A879B3B7-48DB-4D3A-BB33-02766EAD3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5">
            <a:extLst>
              <a:ext uri="{FF2B5EF4-FFF2-40B4-BE49-F238E27FC236}">
                <a16:creationId xmlns:a16="http://schemas.microsoft.com/office/drawing/2014/main" xmlns="" id="{48B7B780-17C6-A383-46CF-951B81B96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569" y="2881645"/>
            <a:ext cx="5984382" cy="237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445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B432D73-5C38-474F-AF96-A3228731BF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8B7F209B-D7CA-4736-6B4F-E0AFAFDE6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8CAA21DB-4836-B2AC-3554-E32016798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3924" y="1143891"/>
            <a:ext cx="9150423" cy="536083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xmlns="" id="{066C2024-9206-3493-1A6C-144B023C6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4660" y="94890"/>
            <a:ext cx="7015665" cy="834349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  <a:highlight>
                  <a:srgbClr val="000000"/>
                </a:highlight>
                <a:cs typeface="Calibri Light"/>
              </a:rPr>
              <a:t>Utilisation</a:t>
            </a:r>
            <a:r>
              <a:rPr lang="en-US" sz="4000" dirty="0" smtClean="0">
                <a:solidFill>
                  <a:schemeClr val="bg1"/>
                </a:solidFill>
                <a:highlight>
                  <a:srgbClr val="000000"/>
                </a:highlight>
                <a:cs typeface="Calibri Light"/>
              </a:rPr>
              <a:t> simple </a:t>
            </a:r>
            <a:r>
              <a:rPr lang="en-US" sz="4000" dirty="0">
                <a:solidFill>
                  <a:schemeClr val="bg1"/>
                </a:solidFill>
                <a:highlight>
                  <a:srgbClr val="000000"/>
                </a:highlight>
                <a:cs typeface="Calibri Light"/>
              </a:rPr>
              <a:t>des classes </a:t>
            </a:r>
          </a:p>
        </p:txBody>
      </p:sp>
    </p:spTree>
    <p:extLst>
      <p:ext uri="{BB962C8B-B14F-4D97-AF65-F5344CB8AC3E}">
        <p14:creationId xmlns:p14="http://schemas.microsoft.com/office/powerpoint/2010/main" val="2618116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FB5B0058-AF13-4859-B429-4EDDE2A26F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77FF55-EA4E-46AB-8409-DB62AD79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550" y="4706513"/>
            <a:ext cx="6426650" cy="14860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900">
                <a:solidFill>
                  <a:schemeClr val="bg1"/>
                </a:solidFill>
              </a:rPr>
              <a:t>Connecteur C++ pour MySQL : configuration sous code Block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0277405F-0B4F-4418-B773-1B38814125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530421" y="226893"/>
            <a:ext cx="5968658" cy="6085007"/>
          </a:xfrm>
          <a:custGeom>
            <a:avLst/>
            <a:gdLst>
              <a:gd name="connsiteX0" fmla="*/ 0 w 5968658"/>
              <a:gd name="connsiteY0" fmla="*/ 0 h 6085007"/>
              <a:gd name="connsiteX1" fmla="*/ 3557919 w 5968658"/>
              <a:gd name="connsiteY1" fmla="*/ 0 h 6085007"/>
              <a:gd name="connsiteX2" fmla="*/ 3557919 w 5968658"/>
              <a:gd name="connsiteY2" fmla="*/ 2195749 h 6085007"/>
              <a:gd name="connsiteX3" fmla="*/ 5968658 w 5968658"/>
              <a:gd name="connsiteY3" fmla="*/ 2195749 h 6085007"/>
              <a:gd name="connsiteX4" fmla="*/ 5968658 w 5968658"/>
              <a:gd name="connsiteY4" fmla="*/ 6085007 h 6085007"/>
              <a:gd name="connsiteX5" fmla="*/ 2058230 w 5968658"/>
              <a:gd name="connsiteY5" fmla="*/ 6085007 h 6085007"/>
              <a:gd name="connsiteX6" fmla="*/ 2058230 w 5968658"/>
              <a:gd name="connsiteY6" fmla="*/ 3538657 h 6085007"/>
              <a:gd name="connsiteX7" fmla="*/ 0 w 5968658"/>
              <a:gd name="connsiteY7" fmla="*/ 3538657 h 608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8658" h="6085007">
                <a:moveTo>
                  <a:pt x="0" y="0"/>
                </a:moveTo>
                <a:lnTo>
                  <a:pt x="3557919" y="0"/>
                </a:lnTo>
                <a:lnTo>
                  <a:pt x="3557919" y="2195749"/>
                </a:lnTo>
                <a:lnTo>
                  <a:pt x="5968658" y="2195749"/>
                </a:lnTo>
                <a:lnTo>
                  <a:pt x="5968658" y="6085007"/>
                </a:lnTo>
                <a:lnTo>
                  <a:pt x="2058230" y="6085007"/>
                </a:lnTo>
                <a:lnTo>
                  <a:pt x="2058230" y="3538657"/>
                </a:lnTo>
                <a:lnTo>
                  <a:pt x="0" y="3538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DA2FE79-A1B3-3BD4-5FF3-2BE57BDA4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02679" y="2688688"/>
            <a:ext cx="4867726" cy="394744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xmlns="" id="{20B4F1AE-5D8B-0760-EF89-D3F39E4A3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155" y="358786"/>
            <a:ext cx="5236353" cy="423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71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269A50E4-B5CC-4FCE-8725-E40B4E14FDD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2B64E0-32FF-40D8-187D-DF47F1A6B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7240" y="368625"/>
            <a:ext cx="4114800" cy="1403498"/>
          </a:xfrm>
        </p:spPr>
        <p:txBody>
          <a:bodyPr anchor="b">
            <a:normAutofit/>
          </a:bodyPr>
          <a:lstStyle/>
          <a:p>
            <a:r>
              <a:rPr lang="en-US" sz="3100">
                <a:solidFill>
                  <a:schemeClr val="bg1"/>
                </a:solidFill>
                <a:ea typeface="Calibri Light"/>
                <a:cs typeface="Calibri Light"/>
              </a:rPr>
              <a:t>Test pour la connexion à MySQL sur un autre projet :</a:t>
            </a:r>
            <a:endParaRPr lang="en-US" sz="3100">
              <a:solidFill>
                <a:schemeClr val="bg1"/>
              </a:solidFill>
            </a:endParaRP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xmlns="" id="{88B8F371-2530-2B41-D5F3-283B8377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70" y="361693"/>
            <a:ext cx="5582061" cy="3034186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42AE8636-A04B-4C96-AA50-C956D51C03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90807" y="-19877"/>
            <a:ext cx="3483100" cy="2909287"/>
          </a:xfrm>
          <a:custGeom>
            <a:avLst/>
            <a:gdLst>
              <a:gd name="connsiteX0" fmla="*/ 452171 w 3483100"/>
              <a:gd name="connsiteY0" fmla="*/ 0 h 2909287"/>
              <a:gd name="connsiteX1" fmla="*/ 3030929 w 3483100"/>
              <a:gd name="connsiteY1" fmla="*/ 0 h 2909287"/>
              <a:gd name="connsiteX2" fmla="*/ 3085415 w 3483100"/>
              <a:gd name="connsiteY2" fmla="*/ 59949 h 2909287"/>
              <a:gd name="connsiteX3" fmla="*/ 3483100 w 3483100"/>
              <a:gd name="connsiteY3" fmla="*/ 1167737 h 2909287"/>
              <a:gd name="connsiteX4" fmla="*/ 1741550 w 3483100"/>
              <a:gd name="connsiteY4" fmla="*/ 2909287 h 2909287"/>
              <a:gd name="connsiteX5" fmla="*/ 0 w 3483100"/>
              <a:gd name="connsiteY5" fmla="*/ 1167737 h 2909287"/>
              <a:gd name="connsiteX6" fmla="*/ 397685 w 3483100"/>
              <a:gd name="connsiteY6" fmla="*/ 59949 h 290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3100" h="2909287">
                <a:moveTo>
                  <a:pt x="452171" y="0"/>
                </a:moveTo>
                <a:lnTo>
                  <a:pt x="3030929" y="0"/>
                </a:lnTo>
                <a:lnTo>
                  <a:pt x="3085415" y="59949"/>
                </a:lnTo>
                <a:cubicBezTo>
                  <a:pt x="3333857" y="360992"/>
                  <a:pt x="3483100" y="746936"/>
                  <a:pt x="3483100" y="1167737"/>
                </a:cubicBezTo>
                <a:cubicBezTo>
                  <a:pt x="3483100" y="2129569"/>
                  <a:pt x="2703382" y="2909287"/>
                  <a:pt x="1741550" y="2909287"/>
                </a:cubicBezTo>
                <a:cubicBezTo>
                  <a:pt x="779718" y="2909287"/>
                  <a:pt x="0" y="2129569"/>
                  <a:pt x="0" y="1167737"/>
                </a:cubicBezTo>
                <a:cubicBezTo>
                  <a:pt x="0" y="746936"/>
                  <a:pt x="149243" y="360992"/>
                  <a:pt x="397685" y="59949"/>
                </a:cubicBez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A408E1F6-B9B6-4459-AFC2-F77F3EA609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204603" y="72657"/>
            <a:ext cx="2523489" cy="2523489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588AB9E2-7D37-4889-BA65-F40073B8B8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815778" y="235607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0F47C222-B2CD-48DF-921A-F1E49A7C8A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815778" y="2356070"/>
            <a:ext cx="419129" cy="419129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DBEBEC4C-316D-C578-5C49-0EA72341B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00" y="3531461"/>
            <a:ext cx="5273011" cy="3036881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xmlns="" id="{78642713-837D-BC13-DD25-A80CA1E58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781" y="4803549"/>
            <a:ext cx="6844058" cy="1207012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xmlns="" id="{DD7542D7-003D-FFB3-CFAE-2C8AA18057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385831" y="1936766"/>
            <a:ext cx="7066209" cy="1595890"/>
          </a:xfr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0F17DC65-D057-4CEA-8B52-BF72D5D90A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3252" y="3147297"/>
            <a:ext cx="3212182" cy="3665314"/>
          </a:xfrm>
          <a:custGeom>
            <a:avLst/>
            <a:gdLst>
              <a:gd name="connsiteX0" fmla="*/ 1379525 w 3212182"/>
              <a:gd name="connsiteY0" fmla="*/ 0 h 3665314"/>
              <a:gd name="connsiteX1" fmla="*/ 3212182 w 3212182"/>
              <a:gd name="connsiteY1" fmla="*/ 1832657 h 3665314"/>
              <a:gd name="connsiteX2" fmla="*/ 1379525 w 3212182"/>
              <a:gd name="connsiteY2" fmla="*/ 3665314 h 3665314"/>
              <a:gd name="connsiteX3" fmla="*/ 83641 w 3212182"/>
              <a:gd name="connsiteY3" fmla="*/ 3128542 h 3665314"/>
              <a:gd name="connsiteX4" fmla="*/ 0 w 3212182"/>
              <a:gd name="connsiteY4" fmla="*/ 3036514 h 3665314"/>
              <a:gd name="connsiteX5" fmla="*/ 0 w 3212182"/>
              <a:gd name="connsiteY5" fmla="*/ 628801 h 3665314"/>
              <a:gd name="connsiteX6" fmla="*/ 83641 w 3212182"/>
              <a:gd name="connsiteY6" fmla="*/ 536773 h 3665314"/>
              <a:gd name="connsiteX7" fmla="*/ 1379525 w 3212182"/>
              <a:gd name="connsiteY7" fmla="*/ 0 h 3665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12182" h="3665314">
                <a:moveTo>
                  <a:pt x="1379525" y="0"/>
                </a:moveTo>
                <a:cubicBezTo>
                  <a:pt x="2391674" y="0"/>
                  <a:pt x="3212182" y="820508"/>
                  <a:pt x="3212182" y="1832657"/>
                </a:cubicBezTo>
                <a:cubicBezTo>
                  <a:pt x="3212182" y="2844806"/>
                  <a:pt x="2391674" y="3665314"/>
                  <a:pt x="1379525" y="3665314"/>
                </a:cubicBezTo>
                <a:cubicBezTo>
                  <a:pt x="873451" y="3665314"/>
                  <a:pt x="415286" y="3460187"/>
                  <a:pt x="83641" y="3128542"/>
                </a:cubicBezTo>
                <a:lnTo>
                  <a:pt x="0" y="3036514"/>
                </a:lnTo>
                <a:lnTo>
                  <a:pt x="0" y="628801"/>
                </a:lnTo>
                <a:lnTo>
                  <a:pt x="83641" y="536773"/>
                </a:lnTo>
                <a:cubicBezTo>
                  <a:pt x="415286" y="205127"/>
                  <a:pt x="873451" y="0"/>
                  <a:pt x="1379525" y="0"/>
                </a:cubicBez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xmlns="" id="{35249834-544E-477E-84FD-888B8DB74B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94563" y="3004216"/>
            <a:ext cx="3281677" cy="32816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37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96CF2A2B-0745-440C-9224-C5C6A0A428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5BE6D6B-84C9-4D2B-97EB-773B7369EF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5DC5AB6C-BB82-27D5-8E34-CB5F47D0A8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816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1813E5-DF41-76BA-6E1E-2997D81A8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308" y="310343"/>
            <a:ext cx="5070218" cy="1563347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cs typeface="Calibri Light"/>
              </a:rPr>
              <a:t>Connector C++ </a:t>
            </a:r>
            <a:r>
              <a:rPr lang="en-US" sz="2800" b="1" dirty="0" err="1">
                <a:solidFill>
                  <a:schemeClr val="bg1"/>
                </a:solidFill>
                <a:cs typeface="Calibri Light"/>
              </a:rPr>
              <a:t>MySql</a:t>
            </a:r>
            <a:r>
              <a:rPr lang="en-US" sz="2800" b="1" dirty="0">
                <a:solidFill>
                  <a:schemeClr val="bg1"/>
                </a:solidFill>
                <a:cs typeface="Calibri Light"/>
              </a:rPr>
              <a:t> : </a:t>
            </a:r>
            <a:r>
              <a:rPr lang="en-US" sz="2800" b="1" dirty="0" err="1">
                <a:solidFill>
                  <a:schemeClr val="bg1"/>
                </a:solidFill>
                <a:cs typeface="Calibri Light"/>
              </a:rPr>
              <a:t>Exemple</a:t>
            </a:r>
            <a:r>
              <a:rPr lang="en-US" sz="2800" b="1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 Light"/>
              </a:rPr>
              <a:t>d'implémentation</a:t>
            </a:r>
            <a:r>
              <a:rPr lang="en-US" sz="2800" b="1" dirty="0">
                <a:solidFill>
                  <a:schemeClr val="bg1"/>
                </a:solidFill>
                <a:cs typeface="Calibri Light"/>
              </a:rPr>
              <a:t> à </a:t>
            </a:r>
            <a:r>
              <a:rPr lang="en-US" sz="2800" b="1" dirty="0" err="1">
                <a:solidFill>
                  <a:schemeClr val="bg1"/>
                </a:solidFill>
                <a:cs typeface="Calibri Light"/>
              </a:rPr>
              <a:t>l'aide</a:t>
            </a:r>
            <a:r>
              <a:rPr lang="en-US" sz="2800" b="1" dirty="0">
                <a:solidFill>
                  <a:schemeClr val="bg1"/>
                </a:solidFill>
                <a:cs typeface="Calibri Light"/>
              </a:rPr>
              <a:t> de ChatGPT</a:t>
            </a:r>
            <a:endParaRPr lang="en-US" sz="2800" dirty="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C89F9611-0A90-E200-0522-057DE5E5F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730" y="1777102"/>
            <a:ext cx="5596105" cy="165815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  <a:buFont typeface="Arial,Sans-Serif" panose="020B0604020202020204" pitchFamily="34" charset="0"/>
            </a:pPr>
            <a:r>
              <a:rPr lang="en-US" sz="2000" err="1">
                <a:solidFill>
                  <a:schemeClr val="bg1"/>
                </a:solidFill>
                <a:cs typeface="Calibri"/>
              </a:rPr>
              <a:t>L'implémentation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000" err="1">
                <a:solidFill>
                  <a:schemeClr val="bg1"/>
                </a:solidFill>
                <a:cs typeface="Calibri"/>
              </a:rPr>
              <a:t>est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bonne </a:t>
            </a:r>
            <a:r>
              <a:rPr lang="en-US" sz="2000" err="1">
                <a:solidFill>
                  <a:schemeClr val="bg1"/>
                </a:solidFill>
                <a:cs typeface="Calibri"/>
              </a:rPr>
              <a:t>puisque'elle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000" err="1">
                <a:solidFill>
                  <a:schemeClr val="bg1"/>
                </a:solidFill>
                <a:cs typeface="Calibri"/>
              </a:rPr>
              <a:t>reprend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un format simple disponible sur le lien : </a:t>
            </a:r>
            <a:r>
              <a:rPr lang="en-US" sz="2000" dirty="0">
                <a:solidFill>
                  <a:schemeClr val="accent5"/>
                </a:solidFill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Microsoft-Azur</a:t>
            </a:r>
            <a:endParaRPr lang="en-US" sz="2000">
              <a:solidFill>
                <a:schemeClr val="accent5"/>
              </a:solidFill>
              <a:cs typeface="Calibri"/>
            </a:endParaRPr>
          </a:p>
          <a:p>
            <a:pPr>
              <a:spcBef>
                <a:spcPts val="0"/>
              </a:spcBef>
              <a:spcAft>
                <a:spcPts val="600"/>
              </a:spcAft>
              <a:buFont typeface="Arial,Sans-Serif" panose="020B0604020202020204" pitchFamily="34" charset="0"/>
            </a:pPr>
            <a:r>
              <a:rPr lang="en-US" sz="2000" dirty="0" err="1">
                <a:solidFill>
                  <a:schemeClr val="bg1"/>
                </a:solidFill>
                <a:cs typeface="Calibri"/>
              </a:rPr>
              <a:t>Cependant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cela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ne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fonctionne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pas, malgré la mise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en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place du </a:t>
            </a:r>
            <a:r>
              <a:rPr lang="en-US" sz="2000" dirty="0" err="1">
                <a:solidFill>
                  <a:schemeClr val="bg1"/>
                </a:solidFill>
                <a:cs typeface="Calibri"/>
              </a:rPr>
              <a:t>connecteur</a:t>
            </a:r>
            <a:r>
              <a:rPr lang="en-US" sz="2000" dirty="0">
                <a:solidFill>
                  <a:schemeClr val="bg1"/>
                </a:solidFill>
                <a:cs typeface="Calibri"/>
              </a:rPr>
              <a:t> C++ 8.0 pour MySQL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60D225A-3D89-2DF2-4660-22E5D90C6B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4887" y="554242"/>
            <a:ext cx="5112639" cy="1988807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xmlns="" id="{53CC6205-B83E-850E-3488-F8CB521FF8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5899" y="3553108"/>
            <a:ext cx="7259117" cy="295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55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xmlns="" id="{E70372AA-12E1-4094-B31A-1B0F57FC3E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915C9548-3CB9-76CA-011B-5976478B0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AA61CCAC-6875-474C-8E9E-F57ABF078C2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047" y="-2346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5683D043-25BB-4AC9-8130-6411796726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0" y="3534655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ACAAE4-CC58-AC52-8FD8-3E6C6F69F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2306963"/>
            <a:ext cx="10672316" cy="36702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Merci pour </a:t>
            </a:r>
            <a:r>
              <a:rPr lang="en-US" sz="5200" dirty="0" err="1">
                <a:solidFill>
                  <a:srgbClr val="FFFFFF"/>
                </a:solidFill>
              </a:rPr>
              <a:t>votre</a:t>
            </a:r>
            <a:r>
              <a:rPr lang="en-US" sz="5200" dirty="0">
                <a:solidFill>
                  <a:srgbClr val="FFFFFF"/>
                </a:solidFill>
              </a:rPr>
              <a:t> attention</a:t>
            </a:r>
            <a:endParaRPr lang="en-US" sz="5200" dirty="0">
              <a:solidFill>
                <a:srgbClr val="FFFFFF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85586160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182</Words>
  <Application>Microsoft Office PowerPoint</Application>
  <PresentationFormat>Grand écran</PresentationFormat>
  <Paragraphs>35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Arial,Sans-Serif</vt:lpstr>
      <vt:lpstr>Calibri</vt:lpstr>
      <vt:lpstr>Calibri Light</vt:lpstr>
      <vt:lpstr>Thème Office</vt:lpstr>
      <vt:lpstr>Objectif Mars</vt:lpstr>
      <vt:lpstr>Schéma naïf du projet </vt:lpstr>
      <vt:lpstr>Définition des classes</vt:lpstr>
      <vt:lpstr>Schéma définitif</vt:lpstr>
      <vt:lpstr>Utilisation simple des classes </vt:lpstr>
      <vt:lpstr>Connecteur C++ pour MySQL : configuration sous code Block</vt:lpstr>
      <vt:lpstr>Test pour la connexion à MySQL sur un autre projet :</vt:lpstr>
      <vt:lpstr>Connector C++ MySql : Exemple d'implémentation à l'aide de ChatGPT</vt:lpstr>
      <vt:lpstr>Merci pour votre attention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Alize Baudin-Bianchini</cp:lastModifiedBy>
  <cp:revision>449</cp:revision>
  <dcterms:created xsi:type="dcterms:W3CDTF">2023-06-26T08:39:43Z</dcterms:created>
  <dcterms:modified xsi:type="dcterms:W3CDTF">2023-06-26T15:01:00Z</dcterms:modified>
</cp:coreProperties>
</file>